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4" r:id="rId3"/>
    <p:sldId id="257" r:id="rId4"/>
    <p:sldId id="262" r:id="rId5"/>
    <p:sldId id="258" r:id="rId6"/>
    <p:sldId id="292" r:id="rId7"/>
    <p:sldId id="293" r:id="rId8"/>
    <p:sldId id="259" r:id="rId9"/>
    <p:sldId id="263" r:id="rId10"/>
    <p:sldId id="291" r:id="rId11"/>
    <p:sldId id="274" r:id="rId12"/>
    <p:sldId id="261" r:id="rId13"/>
    <p:sldId id="289" r:id="rId14"/>
    <p:sldId id="290" r:id="rId15"/>
    <p:sldId id="265" r:id="rId16"/>
    <p:sldId id="286" r:id="rId17"/>
    <p:sldId id="288" r:id="rId18"/>
    <p:sldId id="28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B68685-21C5-4553-A2BC-A81BE6684B6D}" type="slidenum">
              <a:rPr lang="en-US"/>
              <a:pPr/>
              <a:t>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endParaRPr lang="en-US"/>
          </a:p>
        </p:txBody>
      </p:sp>
      <p:sp>
        <p:nvSpPr>
          <p:cNvPr id="4" name="Footer Placeholder 3"/>
          <p:cNvSpPr>
            <a:spLocks noGrp="1"/>
          </p:cNvSpPr>
          <p:nvPr>
            <p:ph type="ftr" sz="quarter" idx="10"/>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1"/>
          </p:nvPr>
        </p:nvSpPr>
        <p:spPr>
          <a:xfrm>
            <a:off x="6553200" y="6248400"/>
            <a:ext cx="2133600" cy="457200"/>
          </a:xfrm>
        </p:spPr>
        <p:txBody>
          <a:bodyPr/>
          <a:lstStyle>
            <a:lvl1pPr>
              <a:defRPr/>
            </a:lvl1pPr>
          </a:lstStyle>
          <a:p>
            <a:fld id="{E76E06D5-930F-4A1A-AF55-62E5624516F9}" type="slidenum">
              <a:rPr lang="en-US"/>
              <a:pPr/>
              <a:t>‹#›</a:t>
            </a:fld>
            <a:endParaRPr lang="en-US"/>
          </a:p>
        </p:txBody>
      </p:sp>
      <p:sp>
        <p:nvSpPr>
          <p:cNvPr id="6" name="Date Placeholder 5"/>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FF">
            <a:alpha val="52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Development in Elementary &amp; Middle School</a:t>
            </a:r>
            <a:endParaRPr lang="en-US" dirty="0"/>
          </a:p>
        </p:txBody>
      </p:sp>
      <p:sp>
        <p:nvSpPr>
          <p:cNvPr id="3" name="Subtitle 2"/>
          <p:cNvSpPr>
            <a:spLocks noGrp="1"/>
          </p:cNvSpPr>
          <p:nvPr>
            <p:ph type="subTitle" idx="1"/>
          </p:nvPr>
        </p:nvSpPr>
        <p:spPr/>
        <p:txBody>
          <a:bodyPr/>
          <a:lstStyle/>
          <a:p>
            <a:r>
              <a:rPr lang="en-US" dirty="0" smtClean="0"/>
              <a:t>Week 3</a:t>
            </a:r>
          </a:p>
          <a:p>
            <a:r>
              <a:rPr lang="en-US" dirty="0" smtClean="0"/>
              <a:t>Course 05:300:495</a:t>
            </a:r>
          </a:p>
          <a:p>
            <a:r>
              <a:rPr lang="en-US" dirty="0" smtClean="0"/>
              <a:t>Joseph Campisi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Fluency</a:t>
            </a:r>
            <a:endParaRPr lang="en-US" dirty="0"/>
          </a:p>
        </p:txBody>
      </p:sp>
      <p:sp>
        <p:nvSpPr>
          <p:cNvPr id="3" name="Content Placeholder 2"/>
          <p:cNvSpPr>
            <a:spLocks noGrp="1"/>
          </p:cNvSpPr>
          <p:nvPr>
            <p:ph idx="1"/>
          </p:nvPr>
        </p:nvSpPr>
        <p:spPr/>
        <p:txBody>
          <a:bodyPr>
            <a:normAutofit fontScale="62500" lnSpcReduction="20000"/>
          </a:bodyPr>
          <a:lstStyle/>
          <a:p>
            <a:r>
              <a:rPr lang="en-US" u="sng" dirty="0" smtClean="0"/>
              <a:t>One-on-One:</a:t>
            </a:r>
            <a:r>
              <a:rPr lang="en-US" dirty="0" smtClean="0"/>
              <a:t> Read a fluency assessment passage to the student so she or he can hear fluent reading. Have the student read the passage. If the student gets stuck on a word, read the word and have her or him repeat it. Repeated one-on-one readings will increase speed, accuracy, smoothness and expression. </a:t>
            </a:r>
          </a:p>
          <a:p>
            <a:r>
              <a:rPr lang="en-US" i="1" u="sng" dirty="0" smtClean="0"/>
              <a:t>Independent Timed Reading</a:t>
            </a:r>
            <a:r>
              <a:rPr lang="en-US" dirty="0" smtClean="0"/>
              <a:t>: Have a student start a stopwatch as she or he begins a passage, and stop it at the end of the passage. The student can record the reading time on a chart or graph. Reading time will drop as the student repeats the reading. You can also calculate the words read per minute and record it on the bottom of the passage. </a:t>
            </a:r>
          </a:p>
          <a:p>
            <a:r>
              <a:rPr lang="en-US" i="1" u="sng" dirty="0" smtClean="0"/>
              <a:t>Paired Readings</a:t>
            </a:r>
            <a:r>
              <a:rPr lang="en-US" u="sng" dirty="0" smtClean="0"/>
              <a:t>: </a:t>
            </a:r>
            <a:r>
              <a:rPr lang="en-US" dirty="0" smtClean="0"/>
              <a:t>One partner times the other partner reading a passage. At the end of one minute, the partner says "Stop" and circles the last word the reader has read. The partner then marks the number of words read on the words-per-minute chart at the bottom of the page. After several readings the partners then switch roles.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Fluency Scenario</a:t>
            </a:r>
            <a:endParaRPr lang="en-US" sz="3600" dirty="0"/>
          </a:p>
        </p:txBody>
      </p:sp>
      <p:sp>
        <p:nvSpPr>
          <p:cNvPr id="3" name="Content Placeholder 2"/>
          <p:cNvSpPr>
            <a:spLocks noGrp="1"/>
          </p:cNvSpPr>
          <p:nvPr>
            <p:ph idx="1"/>
          </p:nvPr>
        </p:nvSpPr>
        <p:spPr/>
        <p:txBody>
          <a:bodyPr>
            <a:normAutofit fontScale="55000" lnSpcReduction="20000"/>
          </a:bodyPr>
          <a:lstStyle/>
          <a:p>
            <a:r>
              <a:rPr lang="en-US" b="1" dirty="0" smtClean="0"/>
              <a:t>Create 3 to 5 literacy centers that could be implemented after you have already completed your 20 minute mini-lesson revolving around fluency to your 5th grade class.</a:t>
            </a:r>
          </a:p>
          <a:p>
            <a:endParaRPr lang="en-US" b="1" dirty="0" smtClean="0"/>
          </a:p>
          <a:p>
            <a:r>
              <a:rPr lang="en-US" b="1" dirty="0" smtClean="0"/>
              <a:t>You have the option of creating centers for rotations  10 to 20 minute rotations or specific centers that only specific groups of students will go to.</a:t>
            </a:r>
          </a:p>
          <a:p>
            <a:endParaRPr lang="en-US" b="1" dirty="0" smtClean="0"/>
          </a:p>
          <a:p>
            <a:r>
              <a:rPr lang="en-US" b="1" dirty="0" smtClean="0"/>
              <a:t>Your pre-assessment indicated that this class has 8 students on a 3</a:t>
            </a:r>
            <a:r>
              <a:rPr lang="en-US" b="1" baseline="30000" dirty="0" smtClean="0"/>
              <a:t>st</a:t>
            </a:r>
            <a:r>
              <a:rPr lang="en-US" b="1" dirty="0" smtClean="0"/>
              <a:t> grade literacy level, 7 students on-grade level in literacy, 6 students on a seventh grade literacy level and 1 student on a 9</a:t>
            </a:r>
            <a:r>
              <a:rPr lang="en-US" b="1" baseline="30000" dirty="0" smtClean="0"/>
              <a:t>th</a:t>
            </a:r>
            <a:r>
              <a:rPr lang="en-US" b="1" dirty="0" smtClean="0"/>
              <a:t> grade level.</a:t>
            </a:r>
          </a:p>
          <a:p>
            <a:endParaRPr lang="en-US" b="1" dirty="0" smtClean="0"/>
          </a:p>
          <a:p>
            <a:r>
              <a:rPr lang="en-US" b="1" dirty="0" smtClean="0"/>
              <a:t>Integrate any topic you wish that involves a topic from science or social studies.</a:t>
            </a:r>
          </a:p>
          <a:p>
            <a:endParaRPr lang="en-US" b="1" dirty="0" smtClean="0"/>
          </a:p>
          <a:p>
            <a:r>
              <a:rPr lang="en-US" b="1" dirty="0" smtClean="0"/>
              <a:t>List how you will (flexible) group the students.</a:t>
            </a:r>
          </a:p>
          <a:p>
            <a:endParaRPr lang="en-US" b="1" dirty="0" smtClean="0"/>
          </a:p>
          <a:p>
            <a:r>
              <a:rPr lang="en-US" b="1" dirty="0" smtClean="0"/>
              <a:t>List the objective and assessment for each center.</a:t>
            </a:r>
          </a:p>
          <a:p>
            <a:pPr lvl="0"/>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Vocabulary</a:t>
            </a:r>
            <a:endParaRPr lang="en-US" dirty="0"/>
          </a:p>
        </p:txBody>
      </p:sp>
      <p:sp>
        <p:nvSpPr>
          <p:cNvPr id="3" name="Content Placeholder 2"/>
          <p:cNvSpPr>
            <a:spLocks noGrp="1"/>
          </p:cNvSpPr>
          <p:nvPr>
            <p:ph idx="1"/>
          </p:nvPr>
        </p:nvSpPr>
        <p:spPr/>
        <p:txBody>
          <a:bodyPr/>
          <a:lstStyle/>
          <a:p>
            <a:pPr lvl="1">
              <a:buNone/>
            </a:pPr>
            <a:r>
              <a:rPr lang="en-US" dirty="0" smtClean="0"/>
              <a:t>	Vocabulary is one of the five pillars of reading comprehension as set forth in </a:t>
            </a:r>
            <a:r>
              <a:rPr lang="en-US" i="1" dirty="0" smtClean="0"/>
              <a:t>No Child Left Behind</a:t>
            </a:r>
            <a:r>
              <a:rPr lang="en-US" dirty="0" smtClean="0"/>
              <a:t> legislation. Reading comprehension depends upon the meaning readers give words. The more vocabulary words students know, the better they are able to comprehend. A large vocabulary opens students up to a wider range of reading materials. A rich vocabulary also improves students’ ability to communicate through speaking, listening, and writing.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Deficiencies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Researchers have stated that vocabulary deficiencies are a primary cause of academic failure in grades 3 through 12 (Baumann &amp; </a:t>
            </a:r>
            <a:r>
              <a:rPr lang="en-US" dirty="0" err="1" smtClean="0"/>
              <a:t>Kameenui</a:t>
            </a:r>
            <a:r>
              <a:rPr lang="en-US" dirty="0" smtClean="0"/>
              <a:t>, 1991; </a:t>
            </a:r>
            <a:r>
              <a:rPr lang="en-US" dirty="0" err="1" smtClean="0"/>
              <a:t>Stanovich</a:t>
            </a:r>
            <a:r>
              <a:rPr lang="en-US" dirty="0" smtClean="0"/>
              <a:t>, 1986; Becker, 1977). These researchers profess that direct and explicit instruction of a set number of vocabulary words will improve academic success in all content areas. Stahl and Fairbanks (1986) suggest that teaching students 350 words each year may improve learning by as much as 10 to 30%. Further, in 1982, Beck, </a:t>
            </a:r>
            <a:r>
              <a:rPr lang="en-US" dirty="0" err="1" smtClean="0"/>
              <a:t>Perfetti</a:t>
            </a:r>
            <a:r>
              <a:rPr lang="en-US" dirty="0" smtClean="0"/>
              <a:t>, and </a:t>
            </a:r>
            <a:r>
              <a:rPr lang="en-US" dirty="0" err="1" smtClean="0"/>
              <a:t>McKeown</a:t>
            </a:r>
            <a:r>
              <a:rPr lang="en-US" dirty="0" smtClean="0"/>
              <a:t> found that students who were given direct instruction in word meanings were better able to discern the meanings of untaught words than control subjects.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Vocabulary</a:t>
            </a:r>
            <a:endParaRPr lang="en-US" dirty="0"/>
          </a:p>
        </p:txBody>
      </p:sp>
      <p:sp>
        <p:nvSpPr>
          <p:cNvPr id="3" name="Content Placeholder 2"/>
          <p:cNvSpPr>
            <a:spLocks noGrp="1"/>
          </p:cNvSpPr>
          <p:nvPr>
            <p:ph idx="1"/>
          </p:nvPr>
        </p:nvSpPr>
        <p:spPr/>
        <p:txBody>
          <a:bodyPr/>
          <a:lstStyle/>
          <a:p>
            <a:r>
              <a:rPr lang="en-US" dirty="0" smtClean="0"/>
              <a:t>Though no particular method for teaching vocabulary has been identified as best (Beck &amp; </a:t>
            </a:r>
            <a:r>
              <a:rPr lang="en-US" dirty="0" err="1" smtClean="0"/>
              <a:t>McKeown</a:t>
            </a:r>
            <a:r>
              <a:rPr lang="en-US" dirty="0" smtClean="0"/>
              <a:t>, 1991), a number of instructional strategies such as identifying synonyms and antonyms, providing examples and </a:t>
            </a:r>
            <a:r>
              <a:rPr lang="en-US" dirty="0" err="1" smtClean="0"/>
              <a:t>nonexamples</a:t>
            </a:r>
            <a:r>
              <a:rPr lang="en-US" dirty="0" smtClean="0"/>
              <a:t>, and relating words to one’s own life, have yielded growth in students’ vocabulary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Scenario</a:t>
            </a:r>
            <a:endParaRPr lang="en-US" dirty="0"/>
          </a:p>
        </p:txBody>
      </p:sp>
      <p:sp>
        <p:nvSpPr>
          <p:cNvPr id="6" name="TextBox 5"/>
          <p:cNvSpPr txBox="1"/>
          <p:nvPr/>
        </p:nvSpPr>
        <p:spPr>
          <a:xfrm>
            <a:off x="457200" y="1447800"/>
            <a:ext cx="8382000" cy="4524315"/>
          </a:xfrm>
          <a:prstGeom prst="rect">
            <a:avLst/>
          </a:prstGeom>
          <a:noFill/>
        </p:spPr>
        <p:txBody>
          <a:bodyPr wrap="square" rtlCol="0">
            <a:spAutoFit/>
          </a:bodyPr>
          <a:lstStyle/>
          <a:p>
            <a:r>
              <a:rPr lang="en-US" b="1" dirty="0" smtClean="0"/>
              <a:t>Create 3 to 5 literacy centers that could be implemented after you have already completed your 20 minute mini-lesson revolving around vocabulary to your 7th grade class.</a:t>
            </a:r>
          </a:p>
          <a:p>
            <a:endParaRPr lang="en-US" b="1" dirty="0" smtClean="0"/>
          </a:p>
          <a:p>
            <a:r>
              <a:rPr lang="en-US" b="1" dirty="0" smtClean="0"/>
              <a:t>You have the option of creating centers for rotations  10 to 20 minute rotations or specific centers that only specific groups of students will go to.</a:t>
            </a:r>
          </a:p>
          <a:p>
            <a:endParaRPr lang="en-US" b="1" dirty="0" smtClean="0"/>
          </a:p>
          <a:p>
            <a:r>
              <a:rPr lang="en-US" b="1" dirty="0" smtClean="0"/>
              <a:t>Your pre-assessment indicated that this class has 3 students on a </a:t>
            </a:r>
            <a:r>
              <a:rPr lang="en-US" b="1" dirty="0" smtClean="0"/>
              <a:t>5</a:t>
            </a:r>
            <a:r>
              <a:rPr lang="en-US" b="1" baseline="30000" dirty="0" smtClean="0"/>
              <a:t>th</a:t>
            </a:r>
            <a:r>
              <a:rPr lang="en-US" b="1" dirty="0" smtClean="0"/>
              <a:t> grade </a:t>
            </a:r>
            <a:r>
              <a:rPr lang="en-US" b="1" dirty="0" smtClean="0"/>
              <a:t>literacy level, 13 students on-grade level in literacy, and 4 students are on a </a:t>
            </a:r>
            <a:r>
              <a:rPr lang="en-US" b="1" dirty="0" smtClean="0"/>
              <a:t>10</a:t>
            </a:r>
            <a:r>
              <a:rPr lang="en-US" b="1" baseline="30000" dirty="0" smtClean="0"/>
              <a:t>th  </a:t>
            </a:r>
            <a:r>
              <a:rPr lang="en-US" b="1" dirty="0" smtClean="0"/>
              <a:t>grade </a:t>
            </a:r>
            <a:r>
              <a:rPr lang="en-US" b="1" dirty="0" smtClean="0"/>
              <a:t>level.</a:t>
            </a:r>
          </a:p>
          <a:p>
            <a:endParaRPr lang="en-US" b="1" dirty="0" smtClean="0"/>
          </a:p>
          <a:p>
            <a:r>
              <a:rPr lang="en-US" b="1" dirty="0" smtClean="0"/>
              <a:t>Integrate any topic you wish that involves a topic from science or social studies.</a:t>
            </a:r>
          </a:p>
          <a:p>
            <a:endParaRPr lang="en-US" b="1" dirty="0" smtClean="0"/>
          </a:p>
          <a:p>
            <a:r>
              <a:rPr lang="en-US" b="1" dirty="0" smtClean="0"/>
              <a:t>List how you will (flexible) group the students.</a:t>
            </a:r>
          </a:p>
          <a:p>
            <a:endParaRPr lang="en-US" b="1" dirty="0" smtClean="0"/>
          </a:p>
          <a:p>
            <a:r>
              <a:rPr lang="en-US" b="1" dirty="0" smtClean="0"/>
              <a:t>List the objective and assessment for each center.</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a:t>
            </a:r>
            <a:endParaRPr lang="en-US" dirty="0"/>
          </a:p>
        </p:txBody>
      </p:sp>
      <p:sp>
        <p:nvSpPr>
          <p:cNvPr id="3" name="TextBox 2"/>
          <p:cNvSpPr txBox="1"/>
          <p:nvPr/>
        </p:nvSpPr>
        <p:spPr>
          <a:xfrm>
            <a:off x="533400" y="1447800"/>
            <a:ext cx="8153400" cy="4247317"/>
          </a:xfrm>
          <a:prstGeom prst="rect">
            <a:avLst/>
          </a:prstGeom>
          <a:noFill/>
        </p:spPr>
        <p:txBody>
          <a:bodyPr wrap="square" rtlCol="0">
            <a:spAutoFit/>
          </a:bodyPr>
          <a:lstStyle/>
          <a:p>
            <a:r>
              <a:rPr lang="en-US" b="1" dirty="0" smtClean="0"/>
              <a:t>Create 3 to 5 literacy centers that could be implemented after you have already completed your 20 minute mini-lesson revolving around phonemic awareness and phonics for your 3</a:t>
            </a:r>
            <a:r>
              <a:rPr lang="en-US" b="1" baseline="30000" dirty="0" smtClean="0"/>
              <a:t>rd</a:t>
            </a:r>
            <a:r>
              <a:rPr lang="en-US" b="1" dirty="0" smtClean="0"/>
              <a:t> grade class.</a:t>
            </a:r>
          </a:p>
          <a:p>
            <a:endParaRPr lang="en-US" b="1" dirty="0" smtClean="0"/>
          </a:p>
          <a:p>
            <a:r>
              <a:rPr lang="en-US" b="1" dirty="0" smtClean="0"/>
              <a:t>Each center should be designed for 15 to 20 minute rotations.</a:t>
            </a:r>
          </a:p>
          <a:p>
            <a:endParaRPr lang="en-US" b="1" dirty="0" smtClean="0"/>
          </a:p>
          <a:p>
            <a:r>
              <a:rPr lang="en-US" b="1" dirty="0" smtClean="0"/>
              <a:t>Your pre-assessment indicated that this class has 5 students on a 1</a:t>
            </a:r>
            <a:r>
              <a:rPr lang="en-US" b="1" baseline="30000" dirty="0" smtClean="0"/>
              <a:t>st</a:t>
            </a:r>
            <a:r>
              <a:rPr lang="en-US" b="1" dirty="0" smtClean="0"/>
              <a:t> grade literacy level, 10 students on-grade level in literacy  &amp; 5 students on a fifth grade literacy level.</a:t>
            </a:r>
          </a:p>
          <a:p>
            <a:endParaRPr lang="en-US" b="1" dirty="0" smtClean="0"/>
          </a:p>
          <a:p>
            <a:r>
              <a:rPr lang="en-US" b="1" dirty="0" smtClean="0"/>
              <a:t>Integrate any topic you wish that involves a topic from science or social studies.</a:t>
            </a:r>
          </a:p>
          <a:p>
            <a:endParaRPr lang="en-US" b="1" dirty="0" smtClean="0"/>
          </a:p>
          <a:p>
            <a:r>
              <a:rPr lang="en-US" b="1" dirty="0" smtClean="0"/>
              <a:t>List how you will (flexible) group the students.</a:t>
            </a:r>
          </a:p>
          <a:p>
            <a:endParaRPr lang="en-US" b="1" dirty="0" smtClean="0"/>
          </a:p>
          <a:p>
            <a:r>
              <a:rPr lang="en-US" b="1" dirty="0" smtClean="0"/>
              <a:t>List the objective and assessment for each center.</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Mini-Lesson Introduction or</a:t>
            </a:r>
            <a:br>
              <a:rPr lang="en-US" dirty="0" smtClean="0"/>
            </a:br>
            <a:r>
              <a:rPr lang="en-US" dirty="0" smtClean="0"/>
              <a:t>Literacy Center Assessment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Card/Assessment</a:t>
            </a:r>
            <a:endParaRPr lang="en-US" dirty="0"/>
          </a:p>
        </p:txBody>
      </p:sp>
      <p:sp>
        <p:nvSpPr>
          <p:cNvPr id="3" name="TextBox 2"/>
          <p:cNvSpPr txBox="1"/>
          <p:nvPr/>
        </p:nvSpPr>
        <p:spPr>
          <a:xfrm>
            <a:off x="533400" y="1447800"/>
            <a:ext cx="8153400" cy="2308324"/>
          </a:xfrm>
          <a:prstGeom prst="rect">
            <a:avLst/>
          </a:prstGeom>
          <a:noFill/>
        </p:spPr>
        <p:txBody>
          <a:bodyPr wrap="square" rtlCol="0">
            <a:spAutoFit/>
          </a:bodyPr>
          <a:lstStyle/>
          <a:p>
            <a:endParaRPr lang="en-US" sz="2400" dirty="0" smtClean="0"/>
          </a:p>
          <a:p>
            <a:endParaRPr lang="en-US" sz="2400" dirty="0" smtClean="0"/>
          </a:p>
          <a:p>
            <a:r>
              <a:rPr lang="en-US" sz="2400" dirty="0" smtClean="0"/>
              <a:t>	Please complete the exit card/assessment.</a:t>
            </a:r>
          </a:p>
          <a:p>
            <a:endParaRPr lang="en-US" sz="2400" dirty="0" smtClean="0"/>
          </a:p>
          <a:p>
            <a:r>
              <a:rPr lang="en-US" sz="2400" dirty="0" smtClean="0"/>
              <a:t>	This will count towards the participation portion of your 	grade.</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of Week 2 – </a:t>
            </a:r>
            <a:br>
              <a:rPr lang="en-US" dirty="0" smtClean="0"/>
            </a:br>
            <a:r>
              <a:rPr lang="en-US" dirty="0" smtClean="0"/>
              <a:t>Assigned Reading</a:t>
            </a:r>
            <a:endParaRPr lang="en-US" dirty="0"/>
          </a:p>
        </p:txBody>
      </p:sp>
      <p:sp>
        <p:nvSpPr>
          <p:cNvPr id="3" name="Content Placeholder 2"/>
          <p:cNvSpPr>
            <a:spLocks noGrp="1"/>
          </p:cNvSpPr>
          <p:nvPr>
            <p:ph idx="1"/>
          </p:nvPr>
        </p:nvSpPr>
        <p:spPr/>
        <p:txBody>
          <a:bodyPr/>
          <a:lstStyle/>
          <a:p>
            <a:r>
              <a:rPr lang="en-US" dirty="0" smtClean="0"/>
              <a:t>Please complete the Assessment of the Week 2 Assigned Reading.</a:t>
            </a:r>
          </a:p>
          <a:p>
            <a:r>
              <a:rPr lang="en-US" dirty="0" smtClean="0"/>
              <a:t>If you have the article with you or on your laptop please feel free to use it.</a:t>
            </a:r>
          </a:p>
          <a:p>
            <a:r>
              <a:rPr lang="en-US" dirty="0" smtClean="0"/>
              <a:t>This will count as part of your participation &amp; reading response grade.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Week 2</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lvl="1">
              <a:buNone/>
            </a:pPr>
            <a:r>
              <a:rPr lang="en-US" sz="4000" dirty="0" smtClean="0"/>
              <a:t>Discussion of Mini-Lessons</a:t>
            </a:r>
          </a:p>
          <a:p>
            <a:pPr lvl="1">
              <a:buNone/>
            </a:pPr>
            <a:r>
              <a:rPr lang="en-US" sz="4000" dirty="0" smtClean="0"/>
              <a:t>Literacy Centers</a:t>
            </a:r>
          </a:p>
          <a:p>
            <a:pPr lvl="1">
              <a:buNone/>
            </a:pPr>
            <a:r>
              <a:rPr lang="en-US" sz="4000" dirty="0" smtClean="0"/>
              <a:t>Fluency</a:t>
            </a:r>
          </a:p>
          <a:p>
            <a:pPr lvl="1">
              <a:buNone/>
            </a:pPr>
            <a:r>
              <a:rPr lang="en-US" sz="4000" dirty="0" smtClean="0"/>
              <a:t>	- Scenario</a:t>
            </a:r>
          </a:p>
          <a:p>
            <a:pPr lvl="1">
              <a:buNone/>
            </a:pPr>
            <a:r>
              <a:rPr lang="en-US" sz="4000" dirty="0" smtClean="0"/>
              <a:t>Vocabulary</a:t>
            </a:r>
          </a:p>
          <a:p>
            <a:pPr lvl="1">
              <a:buNone/>
            </a:pPr>
            <a:r>
              <a:rPr lang="en-US" sz="4000" dirty="0" smtClean="0"/>
              <a:t>	- Scenario</a:t>
            </a:r>
          </a:p>
          <a:p>
            <a:pPr lvl="1">
              <a:buNone/>
            </a:pPr>
            <a:r>
              <a:rPr lang="en-US" sz="4000" dirty="0" smtClean="0"/>
              <a:t>Assessment </a:t>
            </a:r>
          </a:p>
          <a:p>
            <a:pPr lvl="1">
              <a:buNone/>
            </a:pP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t>Knowledge of Variance </a:t>
            </a:r>
          </a:p>
        </p:txBody>
      </p:sp>
      <p:sp>
        <p:nvSpPr>
          <p:cNvPr id="99331" name="Freeform 3"/>
          <p:cNvSpPr>
            <a:spLocks/>
          </p:cNvSpPr>
          <p:nvPr/>
        </p:nvSpPr>
        <p:spPr bwMode="auto">
          <a:xfrm>
            <a:off x="469900" y="1384300"/>
            <a:ext cx="7086600" cy="4884738"/>
          </a:xfrm>
          <a:custGeom>
            <a:avLst/>
            <a:gdLst/>
            <a:ahLst/>
            <a:cxnLst>
              <a:cxn ang="0">
                <a:pos x="91" y="3069"/>
              </a:cxn>
              <a:cxn ang="0">
                <a:pos x="242" y="2978"/>
              </a:cxn>
              <a:cxn ang="0">
                <a:pos x="356" y="2910"/>
              </a:cxn>
              <a:cxn ang="0">
                <a:pos x="545" y="2720"/>
              </a:cxn>
              <a:cxn ang="0">
                <a:pos x="735" y="2425"/>
              </a:cxn>
              <a:cxn ang="0">
                <a:pos x="970" y="1834"/>
              </a:cxn>
              <a:cxn ang="0">
                <a:pos x="1121" y="1440"/>
              </a:cxn>
              <a:cxn ang="0">
                <a:pos x="1167" y="1258"/>
              </a:cxn>
              <a:cxn ang="0">
                <a:pos x="1303" y="1023"/>
              </a:cxn>
              <a:cxn ang="0">
                <a:pos x="1424" y="765"/>
              </a:cxn>
              <a:cxn ang="0">
                <a:pos x="1553" y="523"/>
              </a:cxn>
              <a:cxn ang="0">
                <a:pos x="1697" y="295"/>
              </a:cxn>
              <a:cxn ang="0">
                <a:pos x="1811" y="197"/>
              </a:cxn>
              <a:cxn ang="0">
                <a:pos x="1925" y="159"/>
              </a:cxn>
              <a:cxn ang="0">
                <a:pos x="2114" y="83"/>
              </a:cxn>
              <a:cxn ang="0">
                <a:pos x="2273" y="45"/>
              </a:cxn>
              <a:cxn ang="0">
                <a:pos x="2463" y="0"/>
              </a:cxn>
              <a:cxn ang="0">
                <a:pos x="2561" y="22"/>
              </a:cxn>
              <a:cxn ang="0">
                <a:pos x="2713" y="68"/>
              </a:cxn>
              <a:cxn ang="0">
                <a:pos x="2781" y="128"/>
              </a:cxn>
              <a:cxn ang="0">
                <a:pos x="2925" y="219"/>
              </a:cxn>
              <a:cxn ang="0">
                <a:pos x="3008" y="363"/>
              </a:cxn>
              <a:cxn ang="0">
                <a:pos x="3099" y="477"/>
              </a:cxn>
              <a:cxn ang="0">
                <a:pos x="3289" y="659"/>
              </a:cxn>
              <a:cxn ang="0">
                <a:pos x="3425" y="955"/>
              </a:cxn>
              <a:cxn ang="0">
                <a:pos x="3516" y="1174"/>
              </a:cxn>
              <a:cxn ang="0">
                <a:pos x="3956" y="1978"/>
              </a:cxn>
              <a:cxn ang="0">
                <a:pos x="4130" y="2235"/>
              </a:cxn>
              <a:cxn ang="0">
                <a:pos x="4388" y="2531"/>
              </a:cxn>
              <a:cxn ang="0">
                <a:pos x="4433" y="2508"/>
              </a:cxn>
              <a:cxn ang="0">
                <a:pos x="4274" y="2379"/>
              </a:cxn>
              <a:cxn ang="0">
                <a:pos x="3933" y="1947"/>
              </a:cxn>
              <a:cxn ang="0">
                <a:pos x="3812" y="1735"/>
              </a:cxn>
              <a:cxn ang="0">
                <a:pos x="1432" y="1624"/>
              </a:cxn>
            </a:cxnLst>
            <a:rect l="0" t="0" r="r" b="b"/>
            <a:pathLst>
              <a:path w="4464" h="3077">
                <a:moveTo>
                  <a:pt x="0" y="3077"/>
                </a:moveTo>
                <a:cubicBezTo>
                  <a:pt x="30" y="3074"/>
                  <a:pt x="61" y="3073"/>
                  <a:pt x="91" y="3069"/>
                </a:cubicBezTo>
                <a:cubicBezTo>
                  <a:pt x="124" y="3064"/>
                  <a:pt x="148" y="3034"/>
                  <a:pt x="181" y="3024"/>
                </a:cubicBezTo>
                <a:cubicBezTo>
                  <a:pt x="209" y="2996"/>
                  <a:pt x="191" y="3011"/>
                  <a:pt x="242" y="2978"/>
                </a:cubicBezTo>
                <a:cubicBezTo>
                  <a:pt x="250" y="2973"/>
                  <a:pt x="265" y="2963"/>
                  <a:pt x="265" y="2963"/>
                </a:cubicBezTo>
                <a:cubicBezTo>
                  <a:pt x="306" y="2900"/>
                  <a:pt x="277" y="2919"/>
                  <a:pt x="356" y="2910"/>
                </a:cubicBezTo>
                <a:cubicBezTo>
                  <a:pt x="404" y="2893"/>
                  <a:pt x="426" y="2854"/>
                  <a:pt x="462" y="2819"/>
                </a:cubicBezTo>
                <a:cubicBezTo>
                  <a:pt x="488" y="2793"/>
                  <a:pt x="532" y="2755"/>
                  <a:pt x="545" y="2720"/>
                </a:cubicBezTo>
                <a:cubicBezTo>
                  <a:pt x="560" y="2678"/>
                  <a:pt x="584" y="2646"/>
                  <a:pt x="621" y="2622"/>
                </a:cubicBezTo>
                <a:cubicBezTo>
                  <a:pt x="646" y="2551"/>
                  <a:pt x="702" y="2493"/>
                  <a:pt x="735" y="2425"/>
                </a:cubicBezTo>
                <a:cubicBezTo>
                  <a:pt x="754" y="2387"/>
                  <a:pt x="732" y="2369"/>
                  <a:pt x="773" y="2341"/>
                </a:cubicBezTo>
                <a:cubicBezTo>
                  <a:pt x="875" y="2187"/>
                  <a:pt x="915" y="2008"/>
                  <a:pt x="970" y="1834"/>
                </a:cubicBezTo>
                <a:cubicBezTo>
                  <a:pt x="996" y="1751"/>
                  <a:pt x="1036" y="1672"/>
                  <a:pt x="1068" y="1591"/>
                </a:cubicBezTo>
                <a:cubicBezTo>
                  <a:pt x="1088" y="1541"/>
                  <a:pt x="1097" y="1489"/>
                  <a:pt x="1121" y="1440"/>
                </a:cubicBezTo>
                <a:cubicBezTo>
                  <a:pt x="1129" y="1404"/>
                  <a:pt x="1135" y="1381"/>
                  <a:pt x="1152" y="1349"/>
                </a:cubicBezTo>
                <a:cubicBezTo>
                  <a:pt x="1153" y="1343"/>
                  <a:pt x="1158" y="1275"/>
                  <a:pt x="1167" y="1258"/>
                </a:cubicBezTo>
                <a:cubicBezTo>
                  <a:pt x="1186" y="1224"/>
                  <a:pt x="1218" y="1197"/>
                  <a:pt x="1235" y="1159"/>
                </a:cubicBezTo>
                <a:cubicBezTo>
                  <a:pt x="1256" y="1110"/>
                  <a:pt x="1275" y="1068"/>
                  <a:pt x="1303" y="1023"/>
                </a:cubicBezTo>
                <a:cubicBezTo>
                  <a:pt x="1325" y="988"/>
                  <a:pt x="1313" y="998"/>
                  <a:pt x="1326" y="962"/>
                </a:cubicBezTo>
                <a:cubicBezTo>
                  <a:pt x="1351" y="893"/>
                  <a:pt x="1380" y="825"/>
                  <a:pt x="1424" y="765"/>
                </a:cubicBezTo>
                <a:cubicBezTo>
                  <a:pt x="1438" y="727"/>
                  <a:pt x="1454" y="688"/>
                  <a:pt x="1470" y="651"/>
                </a:cubicBezTo>
                <a:cubicBezTo>
                  <a:pt x="1491" y="605"/>
                  <a:pt x="1529" y="568"/>
                  <a:pt x="1553" y="523"/>
                </a:cubicBezTo>
                <a:cubicBezTo>
                  <a:pt x="1609" y="417"/>
                  <a:pt x="1574" y="458"/>
                  <a:pt x="1621" y="409"/>
                </a:cubicBezTo>
                <a:cubicBezTo>
                  <a:pt x="1641" y="363"/>
                  <a:pt x="1665" y="333"/>
                  <a:pt x="1697" y="295"/>
                </a:cubicBezTo>
                <a:cubicBezTo>
                  <a:pt x="1703" y="288"/>
                  <a:pt x="1720" y="256"/>
                  <a:pt x="1728" y="250"/>
                </a:cubicBezTo>
                <a:cubicBezTo>
                  <a:pt x="1753" y="230"/>
                  <a:pt x="1784" y="214"/>
                  <a:pt x="1811" y="197"/>
                </a:cubicBezTo>
                <a:cubicBezTo>
                  <a:pt x="1822" y="190"/>
                  <a:pt x="1830" y="179"/>
                  <a:pt x="1841" y="174"/>
                </a:cubicBezTo>
                <a:cubicBezTo>
                  <a:pt x="1851" y="169"/>
                  <a:pt x="1918" y="160"/>
                  <a:pt x="1925" y="159"/>
                </a:cubicBezTo>
                <a:cubicBezTo>
                  <a:pt x="1952" y="149"/>
                  <a:pt x="1966" y="132"/>
                  <a:pt x="1993" y="121"/>
                </a:cubicBezTo>
                <a:cubicBezTo>
                  <a:pt x="2035" y="103"/>
                  <a:pt x="2071" y="95"/>
                  <a:pt x="2114" y="83"/>
                </a:cubicBezTo>
                <a:cubicBezTo>
                  <a:pt x="2175" y="43"/>
                  <a:pt x="2103" y="85"/>
                  <a:pt x="2251" y="60"/>
                </a:cubicBezTo>
                <a:cubicBezTo>
                  <a:pt x="2260" y="59"/>
                  <a:pt x="2265" y="48"/>
                  <a:pt x="2273" y="45"/>
                </a:cubicBezTo>
                <a:cubicBezTo>
                  <a:pt x="2281" y="43"/>
                  <a:pt x="2371" y="31"/>
                  <a:pt x="2379" y="30"/>
                </a:cubicBezTo>
                <a:cubicBezTo>
                  <a:pt x="2406" y="12"/>
                  <a:pt x="2431" y="7"/>
                  <a:pt x="2463" y="0"/>
                </a:cubicBezTo>
                <a:cubicBezTo>
                  <a:pt x="2488" y="2"/>
                  <a:pt x="2514" y="1"/>
                  <a:pt x="2539" y="7"/>
                </a:cubicBezTo>
                <a:cubicBezTo>
                  <a:pt x="2548" y="9"/>
                  <a:pt x="2553" y="18"/>
                  <a:pt x="2561" y="22"/>
                </a:cubicBezTo>
                <a:cubicBezTo>
                  <a:pt x="2584" y="34"/>
                  <a:pt x="2614" y="34"/>
                  <a:pt x="2637" y="37"/>
                </a:cubicBezTo>
                <a:cubicBezTo>
                  <a:pt x="2663" y="55"/>
                  <a:pt x="2683" y="60"/>
                  <a:pt x="2713" y="68"/>
                </a:cubicBezTo>
                <a:cubicBezTo>
                  <a:pt x="2728" y="78"/>
                  <a:pt x="2754" y="94"/>
                  <a:pt x="2766" y="106"/>
                </a:cubicBezTo>
                <a:cubicBezTo>
                  <a:pt x="2772" y="112"/>
                  <a:pt x="2773" y="124"/>
                  <a:pt x="2781" y="128"/>
                </a:cubicBezTo>
                <a:cubicBezTo>
                  <a:pt x="2792" y="134"/>
                  <a:pt x="2806" y="133"/>
                  <a:pt x="2819" y="136"/>
                </a:cubicBezTo>
                <a:cubicBezTo>
                  <a:pt x="2848" y="174"/>
                  <a:pt x="2883" y="198"/>
                  <a:pt x="2925" y="219"/>
                </a:cubicBezTo>
                <a:cubicBezTo>
                  <a:pt x="2938" y="233"/>
                  <a:pt x="2963" y="259"/>
                  <a:pt x="2971" y="272"/>
                </a:cubicBezTo>
                <a:cubicBezTo>
                  <a:pt x="2988" y="299"/>
                  <a:pt x="2992" y="336"/>
                  <a:pt x="3008" y="363"/>
                </a:cubicBezTo>
                <a:cubicBezTo>
                  <a:pt x="3025" y="393"/>
                  <a:pt x="3062" y="425"/>
                  <a:pt x="3084" y="447"/>
                </a:cubicBezTo>
                <a:cubicBezTo>
                  <a:pt x="3092" y="455"/>
                  <a:pt x="3092" y="468"/>
                  <a:pt x="3099" y="477"/>
                </a:cubicBezTo>
                <a:cubicBezTo>
                  <a:pt x="3123" y="510"/>
                  <a:pt x="3140" y="532"/>
                  <a:pt x="3175" y="553"/>
                </a:cubicBezTo>
                <a:cubicBezTo>
                  <a:pt x="3208" y="595"/>
                  <a:pt x="3247" y="627"/>
                  <a:pt x="3289" y="659"/>
                </a:cubicBezTo>
                <a:cubicBezTo>
                  <a:pt x="3334" y="731"/>
                  <a:pt x="3352" y="809"/>
                  <a:pt x="3387" y="886"/>
                </a:cubicBezTo>
                <a:cubicBezTo>
                  <a:pt x="3398" y="910"/>
                  <a:pt x="3414" y="931"/>
                  <a:pt x="3425" y="955"/>
                </a:cubicBezTo>
                <a:cubicBezTo>
                  <a:pt x="3433" y="992"/>
                  <a:pt x="3431" y="1034"/>
                  <a:pt x="3448" y="1068"/>
                </a:cubicBezTo>
                <a:cubicBezTo>
                  <a:pt x="3467" y="1106"/>
                  <a:pt x="3498" y="1137"/>
                  <a:pt x="3516" y="1174"/>
                </a:cubicBezTo>
                <a:cubicBezTo>
                  <a:pt x="3589" y="1320"/>
                  <a:pt x="3690" y="1452"/>
                  <a:pt x="3774" y="1591"/>
                </a:cubicBezTo>
                <a:cubicBezTo>
                  <a:pt x="3811" y="1723"/>
                  <a:pt x="3900" y="1852"/>
                  <a:pt x="3956" y="1978"/>
                </a:cubicBezTo>
                <a:cubicBezTo>
                  <a:pt x="3976" y="2023"/>
                  <a:pt x="4017" y="2055"/>
                  <a:pt x="4039" y="2099"/>
                </a:cubicBezTo>
                <a:cubicBezTo>
                  <a:pt x="4061" y="2144"/>
                  <a:pt x="4087" y="2207"/>
                  <a:pt x="4130" y="2235"/>
                </a:cubicBezTo>
                <a:cubicBezTo>
                  <a:pt x="4155" y="2298"/>
                  <a:pt x="4197" y="2330"/>
                  <a:pt x="4236" y="2387"/>
                </a:cubicBezTo>
                <a:cubicBezTo>
                  <a:pt x="4279" y="2450"/>
                  <a:pt x="4319" y="2498"/>
                  <a:pt x="4388" y="2531"/>
                </a:cubicBezTo>
                <a:cubicBezTo>
                  <a:pt x="4411" y="2528"/>
                  <a:pt x="4436" y="2533"/>
                  <a:pt x="4456" y="2523"/>
                </a:cubicBezTo>
                <a:cubicBezTo>
                  <a:pt x="4464" y="2519"/>
                  <a:pt x="4441" y="2512"/>
                  <a:pt x="4433" y="2508"/>
                </a:cubicBezTo>
                <a:cubicBezTo>
                  <a:pt x="4421" y="2502"/>
                  <a:pt x="4407" y="2500"/>
                  <a:pt x="4395" y="2493"/>
                </a:cubicBezTo>
                <a:cubicBezTo>
                  <a:pt x="4358" y="2471"/>
                  <a:pt x="4289" y="2395"/>
                  <a:pt x="4274" y="2379"/>
                </a:cubicBezTo>
                <a:cubicBezTo>
                  <a:pt x="4256" y="2361"/>
                  <a:pt x="4245" y="2338"/>
                  <a:pt x="4229" y="2319"/>
                </a:cubicBezTo>
                <a:cubicBezTo>
                  <a:pt x="4125" y="2200"/>
                  <a:pt x="4025" y="2077"/>
                  <a:pt x="3933" y="1947"/>
                </a:cubicBezTo>
                <a:cubicBezTo>
                  <a:pt x="3900" y="1901"/>
                  <a:pt x="3875" y="1854"/>
                  <a:pt x="3850" y="1803"/>
                </a:cubicBezTo>
                <a:cubicBezTo>
                  <a:pt x="3839" y="1780"/>
                  <a:pt x="3812" y="1735"/>
                  <a:pt x="3812" y="1735"/>
                </a:cubicBezTo>
                <a:lnTo>
                  <a:pt x="1000" y="1432"/>
                </a:lnTo>
                <a:lnTo>
                  <a:pt x="1432" y="1624"/>
                </a:lnTo>
                <a:lnTo>
                  <a:pt x="1192" y="1432"/>
                </a:lnTo>
              </a:path>
            </a:pathLst>
          </a:custGeom>
          <a:noFill/>
          <a:ln w="9525" cap="flat" cmpd="sng">
            <a:noFill/>
            <a:prstDash val="solid"/>
            <a:round/>
            <a:headEnd/>
            <a:tailEnd/>
          </a:ln>
          <a:effectLst/>
        </p:spPr>
        <p:txBody>
          <a:bodyPr anchor="ctr"/>
          <a:lstStyle/>
          <a:p>
            <a:endParaRPr lang="en-US"/>
          </a:p>
        </p:txBody>
      </p:sp>
      <p:sp>
        <p:nvSpPr>
          <p:cNvPr id="99332" name="Freeform 4"/>
          <p:cNvSpPr>
            <a:spLocks/>
          </p:cNvSpPr>
          <p:nvPr/>
        </p:nvSpPr>
        <p:spPr bwMode="auto">
          <a:xfrm>
            <a:off x="300038" y="4267200"/>
            <a:ext cx="1516062" cy="2146300"/>
          </a:xfrm>
          <a:custGeom>
            <a:avLst/>
            <a:gdLst/>
            <a:ahLst/>
            <a:cxnLst>
              <a:cxn ang="0">
                <a:pos x="0" y="1352"/>
              </a:cxn>
              <a:cxn ang="0">
                <a:pos x="198" y="1344"/>
              </a:cxn>
              <a:cxn ang="0">
                <a:pos x="243" y="1321"/>
              </a:cxn>
              <a:cxn ang="0">
                <a:pos x="349" y="1291"/>
              </a:cxn>
              <a:cxn ang="0">
                <a:pos x="402" y="1238"/>
              </a:cxn>
              <a:cxn ang="0">
                <a:pos x="486" y="1162"/>
              </a:cxn>
              <a:cxn ang="0">
                <a:pos x="622" y="1041"/>
              </a:cxn>
              <a:cxn ang="0">
                <a:pos x="667" y="1011"/>
              </a:cxn>
              <a:cxn ang="0">
                <a:pos x="683" y="988"/>
              </a:cxn>
              <a:cxn ang="0">
                <a:pos x="751" y="927"/>
              </a:cxn>
              <a:cxn ang="0">
                <a:pos x="804" y="851"/>
              </a:cxn>
              <a:cxn ang="0">
                <a:pos x="849" y="753"/>
              </a:cxn>
              <a:cxn ang="0">
                <a:pos x="895" y="662"/>
              </a:cxn>
              <a:cxn ang="0">
                <a:pos x="902" y="639"/>
              </a:cxn>
              <a:cxn ang="0">
                <a:pos x="918" y="624"/>
              </a:cxn>
              <a:cxn ang="0">
                <a:pos x="955" y="548"/>
              </a:cxn>
              <a:cxn ang="0">
                <a:pos x="435" y="0"/>
              </a:cxn>
            </a:cxnLst>
            <a:rect l="0" t="0" r="r" b="b"/>
            <a:pathLst>
              <a:path w="955" h="1352">
                <a:moveTo>
                  <a:pt x="0" y="1352"/>
                </a:moveTo>
                <a:cubicBezTo>
                  <a:pt x="66" y="1349"/>
                  <a:pt x="132" y="1349"/>
                  <a:pt x="198" y="1344"/>
                </a:cubicBezTo>
                <a:cubicBezTo>
                  <a:pt x="217" y="1343"/>
                  <a:pt x="227" y="1329"/>
                  <a:pt x="243" y="1321"/>
                </a:cubicBezTo>
                <a:cubicBezTo>
                  <a:pt x="276" y="1305"/>
                  <a:pt x="315" y="1303"/>
                  <a:pt x="349" y="1291"/>
                </a:cubicBezTo>
                <a:cubicBezTo>
                  <a:pt x="383" y="1238"/>
                  <a:pt x="361" y="1250"/>
                  <a:pt x="402" y="1238"/>
                </a:cubicBezTo>
                <a:cubicBezTo>
                  <a:pt x="435" y="1217"/>
                  <a:pt x="452" y="1184"/>
                  <a:pt x="486" y="1162"/>
                </a:cubicBezTo>
                <a:cubicBezTo>
                  <a:pt x="517" y="1114"/>
                  <a:pt x="566" y="1058"/>
                  <a:pt x="622" y="1041"/>
                </a:cubicBezTo>
                <a:cubicBezTo>
                  <a:pt x="659" y="984"/>
                  <a:pt x="610" y="1048"/>
                  <a:pt x="667" y="1011"/>
                </a:cubicBezTo>
                <a:cubicBezTo>
                  <a:pt x="675" y="1006"/>
                  <a:pt x="676" y="995"/>
                  <a:pt x="683" y="988"/>
                </a:cubicBezTo>
                <a:cubicBezTo>
                  <a:pt x="705" y="966"/>
                  <a:pt x="729" y="949"/>
                  <a:pt x="751" y="927"/>
                </a:cubicBezTo>
                <a:cubicBezTo>
                  <a:pt x="760" y="897"/>
                  <a:pt x="783" y="874"/>
                  <a:pt x="804" y="851"/>
                </a:cubicBezTo>
                <a:cubicBezTo>
                  <a:pt x="816" y="814"/>
                  <a:pt x="827" y="786"/>
                  <a:pt x="849" y="753"/>
                </a:cubicBezTo>
                <a:cubicBezTo>
                  <a:pt x="858" y="711"/>
                  <a:pt x="869" y="696"/>
                  <a:pt x="895" y="662"/>
                </a:cubicBezTo>
                <a:cubicBezTo>
                  <a:pt x="897" y="654"/>
                  <a:pt x="898" y="646"/>
                  <a:pt x="902" y="639"/>
                </a:cubicBezTo>
                <a:cubicBezTo>
                  <a:pt x="906" y="633"/>
                  <a:pt x="915" y="631"/>
                  <a:pt x="918" y="624"/>
                </a:cubicBezTo>
                <a:cubicBezTo>
                  <a:pt x="939" y="575"/>
                  <a:pt x="913" y="596"/>
                  <a:pt x="955" y="548"/>
                </a:cubicBezTo>
                <a:lnTo>
                  <a:pt x="435" y="0"/>
                </a:lnTo>
              </a:path>
            </a:pathLst>
          </a:custGeom>
          <a:noFill/>
          <a:ln w="9525" cap="flat" cmpd="sng">
            <a:noFill/>
            <a:prstDash val="solid"/>
            <a:round/>
            <a:headEnd/>
            <a:tailEnd/>
          </a:ln>
          <a:effectLst/>
        </p:spPr>
        <p:txBody>
          <a:bodyPr anchor="ctr"/>
          <a:lstStyle/>
          <a:p>
            <a:endParaRPr lang="en-US"/>
          </a:p>
        </p:txBody>
      </p:sp>
      <p:sp>
        <p:nvSpPr>
          <p:cNvPr id="99333" name="Freeform 5"/>
          <p:cNvSpPr>
            <a:spLocks/>
          </p:cNvSpPr>
          <p:nvPr/>
        </p:nvSpPr>
        <p:spPr bwMode="auto">
          <a:xfrm>
            <a:off x="215900" y="1209675"/>
            <a:ext cx="4006850" cy="5227638"/>
          </a:xfrm>
          <a:custGeom>
            <a:avLst/>
            <a:gdLst/>
            <a:ahLst/>
            <a:cxnLst>
              <a:cxn ang="0">
                <a:pos x="0" y="3293"/>
              </a:cxn>
              <a:cxn ang="0">
                <a:pos x="516" y="3270"/>
              </a:cxn>
              <a:cxn ang="0">
                <a:pos x="607" y="3240"/>
              </a:cxn>
              <a:cxn ang="0">
                <a:pos x="667" y="3202"/>
              </a:cxn>
              <a:cxn ang="0">
                <a:pos x="720" y="3134"/>
              </a:cxn>
              <a:cxn ang="0">
                <a:pos x="751" y="3065"/>
              </a:cxn>
              <a:cxn ang="0">
                <a:pos x="789" y="3020"/>
              </a:cxn>
              <a:cxn ang="0">
                <a:pos x="872" y="2883"/>
              </a:cxn>
              <a:cxn ang="0">
                <a:pos x="948" y="2717"/>
              </a:cxn>
              <a:cxn ang="0">
                <a:pos x="993" y="2459"/>
              </a:cxn>
              <a:cxn ang="0">
                <a:pos x="1024" y="2323"/>
              </a:cxn>
              <a:cxn ang="0">
                <a:pos x="1031" y="2209"/>
              </a:cxn>
              <a:cxn ang="0">
                <a:pos x="1077" y="2080"/>
              </a:cxn>
              <a:cxn ang="0">
                <a:pos x="1130" y="1913"/>
              </a:cxn>
              <a:cxn ang="0">
                <a:pos x="1198" y="1754"/>
              </a:cxn>
              <a:cxn ang="0">
                <a:pos x="1228" y="1678"/>
              </a:cxn>
              <a:cxn ang="0">
                <a:pos x="1243" y="1504"/>
              </a:cxn>
              <a:cxn ang="0">
                <a:pos x="1281" y="1413"/>
              </a:cxn>
              <a:cxn ang="0">
                <a:pos x="1395" y="1155"/>
              </a:cxn>
              <a:cxn ang="0">
                <a:pos x="1456" y="1027"/>
              </a:cxn>
              <a:cxn ang="0">
                <a:pos x="1524" y="928"/>
              </a:cxn>
              <a:cxn ang="0">
                <a:pos x="1584" y="761"/>
              </a:cxn>
              <a:cxn ang="0">
                <a:pos x="1630" y="670"/>
              </a:cxn>
              <a:cxn ang="0">
                <a:pos x="1713" y="504"/>
              </a:cxn>
              <a:cxn ang="0">
                <a:pos x="1781" y="405"/>
              </a:cxn>
              <a:cxn ang="0">
                <a:pos x="1835" y="375"/>
              </a:cxn>
              <a:cxn ang="0">
                <a:pos x="1880" y="345"/>
              </a:cxn>
              <a:cxn ang="0">
                <a:pos x="1941" y="322"/>
              </a:cxn>
              <a:cxn ang="0">
                <a:pos x="2032" y="254"/>
              </a:cxn>
              <a:cxn ang="0">
                <a:pos x="2069" y="208"/>
              </a:cxn>
              <a:cxn ang="0">
                <a:pos x="2115" y="170"/>
              </a:cxn>
              <a:cxn ang="0">
                <a:pos x="2289" y="34"/>
              </a:cxn>
              <a:cxn ang="0">
                <a:pos x="2448" y="19"/>
              </a:cxn>
              <a:cxn ang="0">
                <a:pos x="2524" y="3"/>
              </a:cxn>
              <a:cxn ang="0">
                <a:pos x="584" y="1110"/>
              </a:cxn>
            </a:cxnLst>
            <a:rect l="0" t="0" r="r" b="b"/>
            <a:pathLst>
              <a:path w="2524" h="3293">
                <a:moveTo>
                  <a:pt x="0" y="3293"/>
                </a:moveTo>
                <a:cubicBezTo>
                  <a:pt x="179" y="3284"/>
                  <a:pt x="332" y="3275"/>
                  <a:pt x="516" y="3270"/>
                </a:cubicBezTo>
                <a:cubicBezTo>
                  <a:pt x="554" y="3263"/>
                  <a:pt x="572" y="3251"/>
                  <a:pt x="607" y="3240"/>
                </a:cubicBezTo>
                <a:cubicBezTo>
                  <a:pt x="629" y="3225"/>
                  <a:pt x="641" y="3210"/>
                  <a:pt x="667" y="3202"/>
                </a:cubicBezTo>
                <a:cubicBezTo>
                  <a:pt x="683" y="3178"/>
                  <a:pt x="704" y="3158"/>
                  <a:pt x="720" y="3134"/>
                </a:cubicBezTo>
                <a:cubicBezTo>
                  <a:pt x="733" y="3114"/>
                  <a:pt x="738" y="3085"/>
                  <a:pt x="751" y="3065"/>
                </a:cubicBezTo>
                <a:cubicBezTo>
                  <a:pt x="762" y="3049"/>
                  <a:pt x="778" y="3036"/>
                  <a:pt x="789" y="3020"/>
                </a:cubicBezTo>
                <a:cubicBezTo>
                  <a:pt x="801" y="2980"/>
                  <a:pt x="843" y="2914"/>
                  <a:pt x="872" y="2883"/>
                </a:cubicBezTo>
                <a:cubicBezTo>
                  <a:pt x="893" y="2826"/>
                  <a:pt x="914" y="2767"/>
                  <a:pt x="948" y="2717"/>
                </a:cubicBezTo>
                <a:cubicBezTo>
                  <a:pt x="957" y="2629"/>
                  <a:pt x="976" y="2545"/>
                  <a:pt x="993" y="2459"/>
                </a:cubicBezTo>
                <a:cubicBezTo>
                  <a:pt x="1002" y="2414"/>
                  <a:pt x="1008" y="2366"/>
                  <a:pt x="1024" y="2323"/>
                </a:cubicBezTo>
                <a:cubicBezTo>
                  <a:pt x="1026" y="2285"/>
                  <a:pt x="1027" y="2247"/>
                  <a:pt x="1031" y="2209"/>
                </a:cubicBezTo>
                <a:cubicBezTo>
                  <a:pt x="1036" y="2166"/>
                  <a:pt x="1066" y="2122"/>
                  <a:pt x="1077" y="2080"/>
                </a:cubicBezTo>
                <a:cubicBezTo>
                  <a:pt x="1093" y="2022"/>
                  <a:pt x="1106" y="1968"/>
                  <a:pt x="1130" y="1913"/>
                </a:cubicBezTo>
                <a:cubicBezTo>
                  <a:pt x="1154" y="1858"/>
                  <a:pt x="1161" y="1803"/>
                  <a:pt x="1198" y="1754"/>
                </a:cubicBezTo>
                <a:cubicBezTo>
                  <a:pt x="1206" y="1720"/>
                  <a:pt x="1220" y="1712"/>
                  <a:pt x="1228" y="1678"/>
                </a:cubicBezTo>
                <a:cubicBezTo>
                  <a:pt x="1233" y="1620"/>
                  <a:pt x="1236" y="1562"/>
                  <a:pt x="1243" y="1504"/>
                </a:cubicBezTo>
                <a:cubicBezTo>
                  <a:pt x="1247" y="1471"/>
                  <a:pt x="1281" y="1413"/>
                  <a:pt x="1281" y="1413"/>
                </a:cubicBezTo>
                <a:cubicBezTo>
                  <a:pt x="1298" y="1332"/>
                  <a:pt x="1337" y="1216"/>
                  <a:pt x="1395" y="1155"/>
                </a:cubicBezTo>
                <a:cubicBezTo>
                  <a:pt x="1411" y="1110"/>
                  <a:pt x="1436" y="1071"/>
                  <a:pt x="1456" y="1027"/>
                </a:cubicBezTo>
                <a:cubicBezTo>
                  <a:pt x="1475" y="986"/>
                  <a:pt x="1486" y="953"/>
                  <a:pt x="1524" y="928"/>
                </a:cubicBezTo>
                <a:cubicBezTo>
                  <a:pt x="1541" y="872"/>
                  <a:pt x="1559" y="814"/>
                  <a:pt x="1584" y="761"/>
                </a:cubicBezTo>
                <a:cubicBezTo>
                  <a:pt x="1599" y="730"/>
                  <a:pt x="1620" y="702"/>
                  <a:pt x="1630" y="670"/>
                </a:cubicBezTo>
                <a:cubicBezTo>
                  <a:pt x="1648" y="614"/>
                  <a:pt x="1671" y="546"/>
                  <a:pt x="1713" y="504"/>
                </a:cubicBezTo>
                <a:cubicBezTo>
                  <a:pt x="1728" y="472"/>
                  <a:pt x="1753" y="428"/>
                  <a:pt x="1781" y="405"/>
                </a:cubicBezTo>
                <a:cubicBezTo>
                  <a:pt x="1797" y="392"/>
                  <a:pt x="1819" y="388"/>
                  <a:pt x="1835" y="375"/>
                </a:cubicBezTo>
                <a:cubicBezTo>
                  <a:pt x="1873" y="343"/>
                  <a:pt x="1839" y="357"/>
                  <a:pt x="1880" y="345"/>
                </a:cubicBezTo>
                <a:cubicBezTo>
                  <a:pt x="1953" y="294"/>
                  <a:pt x="1840" y="368"/>
                  <a:pt x="1941" y="322"/>
                </a:cubicBezTo>
                <a:cubicBezTo>
                  <a:pt x="1971" y="308"/>
                  <a:pt x="2006" y="275"/>
                  <a:pt x="2032" y="254"/>
                </a:cubicBezTo>
                <a:cubicBezTo>
                  <a:pt x="2047" y="242"/>
                  <a:pt x="2057" y="222"/>
                  <a:pt x="2069" y="208"/>
                </a:cubicBezTo>
                <a:cubicBezTo>
                  <a:pt x="2083" y="192"/>
                  <a:pt x="2099" y="184"/>
                  <a:pt x="2115" y="170"/>
                </a:cubicBezTo>
                <a:cubicBezTo>
                  <a:pt x="2173" y="117"/>
                  <a:pt x="2215" y="70"/>
                  <a:pt x="2289" y="34"/>
                </a:cubicBezTo>
                <a:cubicBezTo>
                  <a:pt x="2337" y="10"/>
                  <a:pt x="2395" y="22"/>
                  <a:pt x="2448" y="19"/>
                </a:cubicBezTo>
                <a:cubicBezTo>
                  <a:pt x="2503" y="0"/>
                  <a:pt x="2478" y="3"/>
                  <a:pt x="2524" y="3"/>
                </a:cubicBezTo>
                <a:lnTo>
                  <a:pt x="584" y="1110"/>
                </a:lnTo>
              </a:path>
            </a:pathLst>
          </a:custGeom>
          <a:noFill/>
          <a:ln w="9525" cap="flat" cmpd="sng">
            <a:noFill/>
            <a:prstDash val="solid"/>
            <a:round/>
            <a:headEnd/>
            <a:tailEnd/>
          </a:ln>
          <a:effectLst/>
        </p:spPr>
        <p:txBody>
          <a:bodyPr anchor="ctr"/>
          <a:lstStyle/>
          <a:p>
            <a:endParaRPr lang="en-US"/>
          </a:p>
        </p:txBody>
      </p:sp>
      <p:sp>
        <p:nvSpPr>
          <p:cNvPr id="99334" name="Freeform 6"/>
          <p:cNvSpPr>
            <a:spLocks/>
          </p:cNvSpPr>
          <p:nvPr/>
        </p:nvSpPr>
        <p:spPr bwMode="auto">
          <a:xfrm>
            <a:off x="481013" y="1362075"/>
            <a:ext cx="7916862" cy="5113338"/>
          </a:xfrm>
          <a:custGeom>
            <a:avLst/>
            <a:gdLst/>
            <a:ahLst/>
            <a:cxnLst>
              <a:cxn ang="0">
                <a:pos x="0" y="3212"/>
              </a:cxn>
              <a:cxn ang="0">
                <a:pos x="538" y="3204"/>
              </a:cxn>
              <a:cxn ang="0">
                <a:pos x="599" y="3182"/>
              </a:cxn>
              <a:cxn ang="0">
                <a:pos x="675" y="3129"/>
              </a:cxn>
              <a:cxn ang="0">
                <a:pos x="841" y="2901"/>
              </a:cxn>
              <a:cxn ang="0">
                <a:pos x="887" y="2772"/>
              </a:cxn>
              <a:cxn ang="0">
                <a:pos x="985" y="2462"/>
              </a:cxn>
              <a:cxn ang="0">
                <a:pos x="1023" y="2310"/>
              </a:cxn>
              <a:cxn ang="0">
                <a:pos x="1054" y="2204"/>
              </a:cxn>
              <a:cxn ang="0">
                <a:pos x="1076" y="2083"/>
              </a:cxn>
              <a:cxn ang="0">
                <a:pos x="1092" y="2052"/>
              </a:cxn>
              <a:cxn ang="0">
                <a:pos x="1137" y="1908"/>
              </a:cxn>
              <a:cxn ang="0">
                <a:pos x="1243" y="1438"/>
              </a:cxn>
              <a:cxn ang="0">
                <a:pos x="1319" y="1188"/>
              </a:cxn>
              <a:cxn ang="0">
                <a:pos x="1349" y="1052"/>
              </a:cxn>
              <a:cxn ang="0">
                <a:pos x="1554" y="688"/>
              </a:cxn>
              <a:cxn ang="0">
                <a:pos x="1645" y="544"/>
              </a:cxn>
              <a:cxn ang="0">
                <a:pos x="1690" y="476"/>
              </a:cxn>
              <a:cxn ang="0">
                <a:pos x="1705" y="453"/>
              </a:cxn>
              <a:cxn ang="0">
                <a:pos x="1736" y="294"/>
              </a:cxn>
              <a:cxn ang="0">
                <a:pos x="1758" y="271"/>
              </a:cxn>
              <a:cxn ang="0">
                <a:pos x="1796" y="203"/>
              </a:cxn>
              <a:cxn ang="0">
                <a:pos x="1812" y="180"/>
              </a:cxn>
              <a:cxn ang="0">
                <a:pos x="1842" y="105"/>
              </a:cxn>
              <a:cxn ang="0">
                <a:pos x="2046" y="29"/>
              </a:cxn>
              <a:cxn ang="0">
                <a:pos x="2190" y="29"/>
              </a:cxn>
              <a:cxn ang="0">
                <a:pos x="2206" y="59"/>
              </a:cxn>
              <a:cxn ang="0">
                <a:pos x="2228" y="74"/>
              </a:cxn>
              <a:cxn ang="0">
                <a:pos x="2236" y="97"/>
              </a:cxn>
              <a:cxn ang="0">
                <a:pos x="2319" y="120"/>
              </a:cxn>
              <a:cxn ang="0">
                <a:pos x="2539" y="271"/>
              </a:cxn>
              <a:cxn ang="0">
                <a:pos x="2744" y="514"/>
              </a:cxn>
              <a:cxn ang="0">
                <a:pos x="2789" y="620"/>
              </a:cxn>
              <a:cxn ang="0">
                <a:pos x="2835" y="703"/>
              </a:cxn>
              <a:cxn ang="0">
                <a:pos x="2979" y="862"/>
              </a:cxn>
              <a:cxn ang="0">
                <a:pos x="3206" y="1401"/>
              </a:cxn>
              <a:cxn ang="0">
                <a:pos x="3221" y="1499"/>
              </a:cxn>
              <a:cxn ang="0">
                <a:pos x="3358" y="1726"/>
              </a:cxn>
              <a:cxn ang="0">
                <a:pos x="3456" y="1916"/>
              </a:cxn>
              <a:cxn ang="0">
                <a:pos x="3570" y="2136"/>
              </a:cxn>
              <a:cxn ang="0">
                <a:pos x="3850" y="2386"/>
              </a:cxn>
              <a:cxn ang="0">
                <a:pos x="3918" y="2697"/>
              </a:cxn>
              <a:cxn ang="0">
                <a:pos x="4146" y="2878"/>
              </a:cxn>
              <a:cxn ang="0">
                <a:pos x="4714" y="3136"/>
              </a:cxn>
              <a:cxn ang="0">
                <a:pos x="4934" y="3129"/>
              </a:cxn>
              <a:cxn ang="0">
                <a:pos x="4987" y="3106"/>
              </a:cxn>
              <a:cxn ang="0">
                <a:pos x="2769" y="1782"/>
              </a:cxn>
            </a:cxnLst>
            <a:rect l="0" t="0" r="r" b="b"/>
            <a:pathLst>
              <a:path w="4987" h="3221">
                <a:moveTo>
                  <a:pt x="0" y="3212"/>
                </a:moveTo>
                <a:cubicBezTo>
                  <a:pt x="179" y="3206"/>
                  <a:pt x="361" y="3221"/>
                  <a:pt x="538" y="3204"/>
                </a:cubicBezTo>
                <a:cubicBezTo>
                  <a:pt x="595" y="3167"/>
                  <a:pt x="519" y="3212"/>
                  <a:pt x="599" y="3182"/>
                </a:cubicBezTo>
                <a:cubicBezTo>
                  <a:pt x="625" y="3172"/>
                  <a:pt x="646" y="3143"/>
                  <a:pt x="675" y="3129"/>
                </a:cubicBezTo>
                <a:cubicBezTo>
                  <a:pt x="751" y="3047"/>
                  <a:pt x="785" y="2997"/>
                  <a:pt x="841" y="2901"/>
                </a:cubicBezTo>
                <a:cubicBezTo>
                  <a:pt x="853" y="2857"/>
                  <a:pt x="867" y="2813"/>
                  <a:pt x="887" y="2772"/>
                </a:cubicBezTo>
                <a:cubicBezTo>
                  <a:pt x="905" y="2675"/>
                  <a:pt x="931" y="2541"/>
                  <a:pt x="985" y="2462"/>
                </a:cubicBezTo>
                <a:cubicBezTo>
                  <a:pt x="993" y="2408"/>
                  <a:pt x="1007" y="2361"/>
                  <a:pt x="1023" y="2310"/>
                </a:cubicBezTo>
                <a:cubicBezTo>
                  <a:pt x="1035" y="2272"/>
                  <a:pt x="1035" y="2240"/>
                  <a:pt x="1054" y="2204"/>
                </a:cubicBezTo>
                <a:cubicBezTo>
                  <a:pt x="1063" y="2165"/>
                  <a:pt x="1064" y="2121"/>
                  <a:pt x="1076" y="2083"/>
                </a:cubicBezTo>
                <a:cubicBezTo>
                  <a:pt x="1079" y="2072"/>
                  <a:pt x="1088" y="2063"/>
                  <a:pt x="1092" y="2052"/>
                </a:cubicBezTo>
                <a:cubicBezTo>
                  <a:pt x="1111" y="2006"/>
                  <a:pt x="1121" y="1955"/>
                  <a:pt x="1137" y="1908"/>
                </a:cubicBezTo>
                <a:cubicBezTo>
                  <a:pt x="1158" y="1748"/>
                  <a:pt x="1208" y="1595"/>
                  <a:pt x="1243" y="1438"/>
                </a:cubicBezTo>
                <a:cubicBezTo>
                  <a:pt x="1256" y="1379"/>
                  <a:pt x="1286" y="1239"/>
                  <a:pt x="1319" y="1188"/>
                </a:cubicBezTo>
                <a:cubicBezTo>
                  <a:pt x="1333" y="1144"/>
                  <a:pt x="1329" y="1094"/>
                  <a:pt x="1349" y="1052"/>
                </a:cubicBezTo>
                <a:cubicBezTo>
                  <a:pt x="1408" y="925"/>
                  <a:pt x="1481" y="807"/>
                  <a:pt x="1554" y="688"/>
                </a:cubicBezTo>
                <a:cubicBezTo>
                  <a:pt x="1584" y="639"/>
                  <a:pt x="1616" y="593"/>
                  <a:pt x="1645" y="544"/>
                </a:cubicBezTo>
                <a:cubicBezTo>
                  <a:pt x="1659" y="521"/>
                  <a:pt x="1675" y="499"/>
                  <a:pt x="1690" y="476"/>
                </a:cubicBezTo>
                <a:cubicBezTo>
                  <a:pt x="1695" y="468"/>
                  <a:pt x="1705" y="453"/>
                  <a:pt x="1705" y="453"/>
                </a:cubicBezTo>
                <a:cubicBezTo>
                  <a:pt x="1715" y="400"/>
                  <a:pt x="1721" y="346"/>
                  <a:pt x="1736" y="294"/>
                </a:cubicBezTo>
                <a:cubicBezTo>
                  <a:pt x="1739" y="284"/>
                  <a:pt x="1752" y="280"/>
                  <a:pt x="1758" y="271"/>
                </a:cubicBezTo>
                <a:cubicBezTo>
                  <a:pt x="1772" y="249"/>
                  <a:pt x="1781" y="224"/>
                  <a:pt x="1796" y="203"/>
                </a:cubicBezTo>
                <a:cubicBezTo>
                  <a:pt x="1801" y="195"/>
                  <a:pt x="1807" y="188"/>
                  <a:pt x="1812" y="180"/>
                </a:cubicBezTo>
                <a:cubicBezTo>
                  <a:pt x="1821" y="154"/>
                  <a:pt x="1827" y="128"/>
                  <a:pt x="1842" y="105"/>
                </a:cubicBezTo>
                <a:cubicBezTo>
                  <a:pt x="1880" y="47"/>
                  <a:pt x="1985" y="43"/>
                  <a:pt x="2046" y="29"/>
                </a:cubicBezTo>
                <a:cubicBezTo>
                  <a:pt x="2091" y="0"/>
                  <a:pt x="2141" y="11"/>
                  <a:pt x="2190" y="29"/>
                </a:cubicBezTo>
                <a:cubicBezTo>
                  <a:pt x="2195" y="39"/>
                  <a:pt x="2199" y="50"/>
                  <a:pt x="2206" y="59"/>
                </a:cubicBezTo>
                <a:cubicBezTo>
                  <a:pt x="2212" y="66"/>
                  <a:pt x="2223" y="67"/>
                  <a:pt x="2228" y="74"/>
                </a:cubicBezTo>
                <a:cubicBezTo>
                  <a:pt x="2233" y="80"/>
                  <a:pt x="2229" y="93"/>
                  <a:pt x="2236" y="97"/>
                </a:cubicBezTo>
                <a:cubicBezTo>
                  <a:pt x="2262" y="110"/>
                  <a:pt x="2319" y="120"/>
                  <a:pt x="2319" y="120"/>
                </a:cubicBezTo>
                <a:cubicBezTo>
                  <a:pt x="2403" y="175"/>
                  <a:pt x="2477" y="181"/>
                  <a:pt x="2539" y="271"/>
                </a:cubicBezTo>
                <a:cubicBezTo>
                  <a:pt x="2670" y="240"/>
                  <a:pt x="2708" y="422"/>
                  <a:pt x="2744" y="514"/>
                </a:cubicBezTo>
                <a:cubicBezTo>
                  <a:pt x="2758" y="550"/>
                  <a:pt x="2774" y="585"/>
                  <a:pt x="2789" y="620"/>
                </a:cubicBezTo>
                <a:cubicBezTo>
                  <a:pt x="2804" y="656"/>
                  <a:pt x="2796" y="691"/>
                  <a:pt x="2835" y="703"/>
                </a:cubicBezTo>
                <a:cubicBezTo>
                  <a:pt x="2880" y="759"/>
                  <a:pt x="2922" y="817"/>
                  <a:pt x="2979" y="862"/>
                </a:cubicBezTo>
                <a:cubicBezTo>
                  <a:pt x="3056" y="1037"/>
                  <a:pt x="3143" y="1219"/>
                  <a:pt x="3206" y="1401"/>
                </a:cubicBezTo>
                <a:cubicBezTo>
                  <a:pt x="3188" y="1438"/>
                  <a:pt x="3201" y="1460"/>
                  <a:pt x="3221" y="1499"/>
                </a:cubicBezTo>
                <a:cubicBezTo>
                  <a:pt x="3260" y="1578"/>
                  <a:pt x="3316" y="1649"/>
                  <a:pt x="3358" y="1726"/>
                </a:cubicBezTo>
                <a:cubicBezTo>
                  <a:pt x="3392" y="1789"/>
                  <a:pt x="3423" y="1853"/>
                  <a:pt x="3456" y="1916"/>
                </a:cubicBezTo>
                <a:cubicBezTo>
                  <a:pt x="3466" y="1936"/>
                  <a:pt x="3532" y="2091"/>
                  <a:pt x="3570" y="2136"/>
                </a:cubicBezTo>
                <a:cubicBezTo>
                  <a:pt x="3651" y="2233"/>
                  <a:pt x="3764" y="2296"/>
                  <a:pt x="3850" y="2386"/>
                </a:cubicBezTo>
                <a:cubicBezTo>
                  <a:pt x="3857" y="2501"/>
                  <a:pt x="3868" y="2594"/>
                  <a:pt x="3918" y="2697"/>
                </a:cubicBezTo>
                <a:cubicBezTo>
                  <a:pt x="3944" y="2817"/>
                  <a:pt x="4055" y="2823"/>
                  <a:pt x="4146" y="2878"/>
                </a:cubicBezTo>
                <a:cubicBezTo>
                  <a:pt x="4326" y="2987"/>
                  <a:pt x="4497" y="3118"/>
                  <a:pt x="4714" y="3136"/>
                </a:cubicBezTo>
                <a:cubicBezTo>
                  <a:pt x="4787" y="3134"/>
                  <a:pt x="4861" y="3136"/>
                  <a:pt x="4934" y="3129"/>
                </a:cubicBezTo>
                <a:cubicBezTo>
                  <a:pt x="4952" y="3127"/>
                  <a:pt x="4964" y="3106"/>
                  <a:pt x="4987" y="3106"/>
                </a:cubicBezTo>
                <a:lnTo>
                  <a:pt x="2769" y="1782"/>
                </a:lnTo>
              </a:path>
            </a:pathLst>
          </a:custGeom>
          <a:noFill/>
          <a:ln w="9525" cap="flat" cmpd="sng">
            <a:noFill/>
            <a:prstDash val="solid"/>
            <a:round/>
            <a:headEnd/>
            <a:tailEnd/>
          </a:ln>
          <a:effectLst/>
        </p:spPr>
        <p:txBody>
          <a:bodyPr anchor="ctr"/>
          <a:lstStyle/>
          <a:p>
            <a:endParaRPr lang="en-US"/>
          </a:p>
        </p:txBody>
      </p:sp>
      <p:pic>
        <p:nvPicPr>
          <p:cNvPr id="99335" name="Picture 7" descr="bell%20curve"/>
          <p:cNvPicPr>
            <a:picLocks noChangeAspect="1" noChangeArrowheads="1"/>
          </p:cNvPicPr>
          <p:nvPr/>
        </p:nvPicPr>
        <p:blipFill>
          <a:blip r:embed="rId3" cstate="print"/>
          <a:srcRect/>
          <a:stretch>
            <a:fillRect/>
          </a:stretch>
        </p:blipFill>
        <p:spPr bwMode="auto">
          <a:xfrm>
            <a:off x="609600" y="1600200"/>
            <a:ext cx="8153400" cy="4114800"/>
          </a:xfrm>
          <a:prstGeom prst="rect">
            <a:avLst/>
          </a:prstGeom>
          <a:noFill/>
        </p:spPr>
      </p:pic>
      <p:sp>
        <p:nvSpPr>
          <p:cNvPr id="99336" name="Text Box 8"/>
          <p:cNvSpPr txBox="1">
            <a:spLocks noChangeArrowheads="1"/>
          </p:cNvSpPr>
          <p:nvPr/>
        </p:nvSpPr>
        <p:spPr bwMode="auto">
          <a:xfrm>
            <a:off x="685800" y="1676400"/>
            <a:ext cx="8001000" cy="3140075"/>
          </a:xfrm>
          <a:prstGeom prst="rect">
            <a:avLst/>
          </a:prstGeom>
          <a:noFill/>
          <a:ln w="9525" algn="ctr">
            <a:noFill/>
            <a:miter lim="800000"/>
            <a:headEnd/>
            <a:tailEnd/>
          </a:ln>
          <a:effectLst/>
        </p:spPr>
        <p:txBody>
          <a:bodyPr>
            <a:spAutoFit/>
          </a:bodyPr>
          <a:lstStyle/>
          <a:p>
            <a:pPr>
              <a:spcBef>
                <a:spcPct val="50000"/>
              </a:spcBef>
            </a:pPr>
            <a:r>
              <a:rPr lang="en-US" sz="2000" dirty="0">
                <a:solidFill>
                  <a:srgbClr val="000000"/>
                </a:solidFill>
              </a:rPr>
              <a:t>K – 6 months					K + 6 months</a:t>
            </a:r>
          </a:p>
          <a:p>
            <a:pPr>
              <a:spcBef>
                <a:spcPct val="50000"/>
              </a:spcBef>
            </a:pPr>
            <a:endParaRPr lang="en-US" sz="2000" dirty="0">
              <a:solidFill>
                <a:srgbClr val="000000"/>
              </a:solidFill>
            </a:endParaRPr>
          </a:p>
          <a:p>
            <a:pPr>
              <a:spcBef>
                <a:spcPct val="50000"/>
              </a:spcBef>
            </a:pPr>
            <a:r>
              <a:rPr lang="en-US" sz="2000" dirty="0">
                <a:solidFill>
                  <a:srgbClr val="000000"/>
                </a:solidFill>
              </a:rPr>
              <a:t>1</a:t>
            </a:r>
            <a:r>
              <a:rPr lang="en-US" sz="2000" baseline="30000" dirty="0">
                <a:solidFill>
                  <a:srgbClr val="000000"/>
                </a:solidFill>
              </a:rPr>
              <a:t>st</a:t>
            </a:r>
            <a:r>
              <a:rPr lang="en-US" sz="2000" dirty="0">
                <a:solidFill>
                  <a:srgbClr val="000000"/>
                </a:solidFill>
              </a:rPr>
              <a:t> grade – 1 yr					1</a:t>
            </a:r>
            <a:r>
              <a:rPr lang="en-US" sz="2000" baseline="30000" dirty="0">
                <a:solidFill>
                  <a:srgbClr val="000000"/>
                </a:solidFill>
              </a:rPr>
              <a:t>st</a:t>
            </a:r>
            <a:r>
              <a:rPr lang="en-US" sz="2000" dirty="0">
                <a:solidFill>
                  <a:srgbClr val="000000"/>
                </a:solidFill>
              </a:rPr>
              <a:t> grade + 1 yr</a:t>
            </a:r>
          </a:p>
          <a:p>
            <a:pPr>
              <a:spcBef>
                <a:spcPct val="50000"/>
              </a:spcBef>
            </a:pPr>
            <a:endParaRPr lang="en-US" sz="2000" dirty="0">
              <a:solidFill>
                <a:srgbClr val="000000"/>
              </a:solidFill>
            </a:endParaRPr>
          </a:p>
          <a:p>
            <a:pPr>
              <a:spcBef>
                <a:spcPct val="50000"/>
              </a:spcBef>
            </a:pPr>
            <a:r>
              <a:rPr lang="en-US" sz="2000" dirty="0">
                <a:solidFill>
                  <a:srgbClr val="000000"/>
                </a:solidFill>
              </a:rPr>
              <a:t>2</a:t>
            </a:r>
            <a:r>
              <a:rPr lang="en-US" sz="2000" baseline="30000" dirty="0">
                <a:solidFill>
                  <a:srgbClr val="000000"/>
                </a:solidFill>
              </a:rPr>
              <a:t>nd</a:t>
            </a:r>
            <a:r>
              <a:rPr lang="en-US" sz="2000" dirty="0">
                <a:solidFill>
                  <a:srgbClr val="000000"/>
                </a:solidFill>
              </a:rPr>
              <a:t> grade – 1.5 yrs				2</a:t>
            </a:r>
            <a:r>
              <a:rPr lang="en-US" sz="2000" baseline="30000" dirty="0">
                <a:solidFill>
                  <a:srgbClr val="000000"/>
                </a:solidFill>
              </a:rPr>
              <a:t>nd</a:t>
            </a:r>
            <a:r>
              <a:rPr lang="en-US" sz="2000" dirty="0">
                <a:solidFill>
                  <a:srgbClr val="000000"/>
                </a:solidFill>
              </a:rPr>
              <a:t> grade + 1.5 yrs</a:t>
            </a:r>
          </a:p>
          <a:p>
            <a:pPr>
              <a:spcBef>
                <a:spcPct val="50000"/>
              </a:spcBef>
            </a:pPr>
            <a:endParaRPr lang="en-US" sz="2000" dirty="0">
              <a:solidFill>
                <a:srgbClr val="000000"/>
              </a:solidFill>
            </a:endParaRPr>
          </a:p>
          <a:p>
            <a:pPr>
              <a:spcBef>
                <a:spcPct val="50000"/>
              </a:spcBef>
            </a:pPr>
            <a:r>
              <a:rPr lang="en-US" sz="2000" dirty="0">
                <a:solidFill>
                  <a:srgbClr val="000000"/>
                </a:solidFill>
              </a:rPr>
              <a:t>3</a:t>
            </a:r>
            <a:r>
              <a:rPr lang="en-US" sz="2000" baseline="30000" dirty="0">
                <a:solidFill>
                  <a:srgbClr val="000000"/>
                </a:solidFill>
              </a:rPr>
              <a:t>rd</a:t>
            </a:r>
            <a:r>
              <a:rPr lang="en-US" sz="2000" dirty="0">
                <a:solidFill>
                  <a:srgbClr val="000000"/>
                </a:solidFill>
              </a:rPr>
              <a:t> grade – 2 yrs				3</a:t>
            </a:r>
            <a:r>
              <a:rPr lang="en-US" sz="2000" baseline="30000" dirty="0">
                <a:solidFill>
                  <a:srgbClr val="000000"/>
                </a:solidFill>
              </a:rPr>
              <a:t>rd</a:t>
            </a:r>
            <a:r>
              <a:rPr lang="en-US" sz="2000" dirty="0">
                <a:solidFill>
                  <a:srgbClr val="000000"/>
                </a:solidFill>
              </a:rPr>
              <a:t> grade + 2 yrs</a:t>
            </a:r>
          </a:p>
        </p:txBody>
      </p:sp>
      <p:sp>
        <p:nvSpPr>
          <p:cNvPr id="99337" name="Text Box 9"/>
          <p:cNvSpPr txBox="1">
            <a:spLocks noChangeArrowheads="1"/>
          </p:cNvSpPr>
          <p:nvPr/>
        </p:nvSpPr>
        <p:spPr bwMode="auto">
          <a:xfrm>
            <a:off x="762000" y="5715000"/>
            <a:ext cx="7848600" cy="1006475"/>
          </a:xfrm>
          <a:prstGeom prst="rect">
            <a:avLst/>
          </a:prstGeom>
          <a:noFill/>
          <a:ln w="9525" algn="ctr">
            <a:noFill/>
            <a:miter lim="800000"/>
            <a:headEnd/>
            <a:tailEnd/>
          </a:ln>
          <a:effectLst/>
        </p:spPr>
        <p:txBody>
          <a:bodyPr>
            <a:spAutoFit/>
          </a:bodyPr>
          <a:lstStyle/>
          <a:p>
            <a:pPr>
              <a:spcBef>
                <a:spcPct val="50000"/>
              </a:spcBef>
            </a:pPr>
            <a:r>
              <a:rPr lang="en-US" sz="2000" i="1">
                <a:solidFill>
                  <a:schemeClr val="tx2"/>
                </a:solidFill>
              </a:rPr>
              <a:t>4</a:t>
            </a:r>
            <a:r>
              <a:rPr lang="en-US" sz="2000" i="1" baseline="30000">
                <a:solidFill>
                  <a:schemeClr val="tx2"/>
                </a:solidFill>
              </a:rPr>
              <a:t>th</a:t>
            </a:r>
            <a:r>
              <a:rPr lang="en-US" sz="2000" i="1">
                <a:solidFill>
                  <a:schemeClr val="tx2"/>
                </a:solidFill>
              </a:rPr>
              <a:t> grade teachers have to prepare for a span of students that are developmentally 2 years below through 2 years above grade level (and the lower end aren’t usually learning disabled)…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Mini-Lessons</a:t>
            </a:r>
            <a:endParaRPr lang="en-US" dirty="0"/>
          </a:p>
        </p:txBody>
      </p:sp>
      <p:sp>
        <p:nvSpPr>
          <p:cNvPr id="3" name="Content Placeholder 2"/>
          <p:cNvSpPr>
            <a:spLocks noGrp="1"/>
          </p:cNvSpPr>
          <p:nvPr>
            <p:ph idx="1"/>
          </p:nvPr>
        </p:nvSpPr>
        <p:spPr/>
        <p:txBody>
          <a:bodyPr>
            <a:normAutofit/>
          </a:bodyPr>
          <a:lstStyle/>
          <a:p>
            <a:r>
              <a:rPr lang="en-US" i="1" dirty="0" smtClean="0"/>
              <a:t>Review of Rubric for Mini-Lesson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Assessments @ different levels</a:t>
            </a:r>
            <a:endParaRPr lang="en-US" dirty="0"/>
          </a:p>
        </p:txBody>
      </p:sp>
      <p:sp>
        <p:nvSpPr>
          <p:cNvPr id="3" name="Content Placeholder 2"/>
          <p:cNvSpPr>
            <a:spLocks noGrp="1"/>
          </p:cNvSpPr>
          <p:nvPr>
            <p:ph idx="1"/>
          </p:nvPr>
        </p:nvSpPr>
        <p:spPr/>
        <p:txBody>
          <a:bodyPr/>
          <a:lstStyle/>
          <a:p>
            <a:r>
              <a:rPr lang="en-US" dirty="0" smtClean="0"/>
              <a:t>Low to High </a:t>
            </a:r>
          </a:p>
          <a:p>
            <a:pPr lvl="1"/>
            <a:r>
              <a:rPr lang="en-US" dirty="0" smtClean="0"/>
              <a:t>Depending on skill</a:t>
            </a:r>
          </a:p>
          <a:p>
            <a:pPr lvl="1"/>
            <a:r>
              <a:rPr lang="en-US" dirty="0" smtClean="0"/>
              <a:t>Use curricula materials but tailor to specific needs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457200"/>
            <a:ext cx="8229600" cy="914400"/>
          </a:xfrm>
        </p:spPr>
        <p:txBody>
          <a:bodyPr/>
          <a:lstStyle/>
          <a:p>
            <a:pPr algn="ctr"/>
            <a:r>
              <a:rPr lang="en-US" sz="3200"/>
              <a:t>Comparison of Types of Assessment</a:t>
            </a:r>
          </a:p>
        </p:txBody>
      </p:sp>
      <p:graphicFrame>
        <p:nvGraphicFramePr>
          <p:cNvPr id="79875" name="Group 3"/>
          <p:cNvGraphicFramePr>
            <a:graphicFrameLocks noGrp="1"/>
          </p:cNvGraphicFramePr>
          <p:nvPr>
            <p:ph idx="1"/>
          </p:nvPr>
        </p:nvGraphicFramePr>
        <p:xfrm>
          <a:off x="457200" y="1417638"/>
          <a:ext cx="8229600" cy="4546601"/>
        </p:xfrm>
        <a:graphic>
          <a:graphicData uri="http://schemas.openxmlformats.org/drawingml/2006/table">
            <a:tbl>
              <a:tblPr/>
              <a:tblGrid>
                <a:gridCol w="2770188"/>
                <a:gridCol w="2716212"/>
                <a:gridCol w="2743200"/>
              </a:tblGrid>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chemeClr val="tx1"/>
                          </a:solidFill>
                          <a:effectLst/>
                          <a:latin typeface="Arial" charset="0"/>
                        </a:rPr>
                        <a:t>Formative Assessment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chemeClr val="tx1"/>
                          </a:solidFill>
                          <a:effectLst/>
                          <a:latin typeface="Arial" charset="0"/>
                        </a:rPr>
                        <a:t>Summative Assessment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rgbClr val="3333FF"/>
                          </a:solidFill>
                          <a:effectLst/>
                          <a:latin typeface="Arial" charset="0"/>
                        </a:rPr>
                        <a:t>Purpose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improve instruction and provide student learning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measure student competency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When administered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Ongoing throughout unit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End of unit, book, topic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How students use results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self-monitor understanding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gauge their progress toward goals and benchmarks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rgbClr val="3333FF"/>
                          </a:solidFill>
                          <a:effectLst/>
                          <a:latin typeface="Arial" charset="0"/>
                        </a:rPr>
                        <a:t>How teachers use results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To check for understanding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800" b="0" i="0" u="none" strike="noStrike" cap="none" normalizeH="0" baseline="0" smtClean="0">
                          <a:ln>
                            <a:noFill/>
                          </a:ln>
                          <a:solidFill>
                            <a:schemeClr val="tx1"/>
                          </a:solidFill>
                          <a:effectLst/>
                          <a:latin typeface="Arial" charset="0"/>
                        </a:rPr>
                        <a:t>For grades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Centers</a:t>
            </a:r>
            <a:endParaRPr lang="en-US" dirty="0"/>
          </a:p>
        </p:txBody>
      </p:sp>
      <p:sp>
        <p:nvSpPr>
          <p:cNvPr id="3" name="Content Placeholder 2"/>
          <p:cNvSpPr>
            <a:spLocks noGrp="1"/>
          </p:cNvSpPr>
          <p:nvPr>
            <p:ph idx="1"/>
          </p:nvPr>
        </p:nvSpPr>
        <p:spPr/>
        <p:txBody>
          <a:bodyPr/>
          <a:lstStyle/>
          <a:p>
            <a:r>
              <a:rPr lang="en-US" i="1" dirty="0" smtClean="0"/>
              <a:t>Options for implementing Literacy Centers:</a:t>
            </a:r>
          </a:p>
          <a:p>
            <a:pPr lvl="1"/>
            <a:r>
              <a:rPr lang="en-US" i="1" dirty="0" smtClean="0"/>
              <a:t>Rotations</a:t>
            </a:r>
          </a:p>
          <a:p>
            <a:pPr lvl="1"/>
            <a:r>
              <a:rPr lang="en-US" i="1" dirty="0" smtClean="0"/>
              <a:t>Stationary (based on needs)</a:t>
            </a:r>
          </a:p>
          <a:p>
            <a:pPr lvl="1"/>
            <a:r>
              <a:rPr lang="en-US" i="1" dirty="0" smtClean="0"/>
              <a:t>Partial Rotations</a:t>
            </a:r>
          </a:p>
          <a:p>
            <a:pPr lvl="1"/>
            <a:r>
              <a:rPr lang="en-US" i="1" dirty="0" smtClean="0"/>
              <a:t>Learning Contracts</a:t>
            </a:r>
          </a:p>
          <a:p>
            <a:pPr lvl="1"/>
            <a:r>
              <a:rPr lang="en-US" i="1" dirty="0" smtClean="0"/>
              <a:t>Flex grouping by readiness, interest or learning profile</a:t>
            </a:r>
            <a:endParaRPr lang="en-US"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Fluency </a:t>
            </a:r>
            <a:endParaRPr lang="en-US" dirty="0"/>
          </a:p>
        </p:txBody>
      </p:sp>
      <p:sp>
        <p:nvSpPr>
          <p:cNvPr id="3" name="Content Placeholder 2"/>
          <p:cNvSpPr>
            <a:spLocks noGrp="1"/>
          </p:cNvSpPr>
          <p:nvPr>
            <p:ph idx="1"/>
          </p:nvPr>
        </p:nvSpPr>
        <p:spPr/>
        <p:txBody>
          <a:bodyPr/>
          <a:lstStyle/>
          <a:p>
            <a:pPr>
              <a:buNone/>
            </a:pPr>
            <a:r>
              <a:rPr lang="en-US" i="1" dirty="0" smtClean="0"/>
              <a:t>Fluency</a:t>
            </a:r>
            <a:r>
              <a:rPr lang="en-US" dirty="0" smtClean="0"/>
              <a:t> refers to a student's speed, smoothness, and ease of oral reading. Fluent readers read more quickly and smoothly, allowing them to focus on comprehension. Fluent readers gain more meaning from the text they read. Because fluency leads to comprehension, fluent readers enjoy reading more than students who devote all their energy to sounding out words.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TotalTime>
  <Words>1044</Words>
  <Application>Microsoft Office PowerPoint</Application>
  <PresentationFormat>On-screen Show (4:3)</PresentationFormat>
  <Paragraphs>125</Paragraphs>
  <Slides>18</Slides>
  <Notes>16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Literacy Development in Elementary &amp; Middle School</vt:lpstr>
      <vt:lpstr>Assessment of Week 2 –  Assigned Reading</vt:lpstr>
      <vt:lpstr>Week 2 </vt:lpstr>
      <vt:lpstr>Knowledge of Variance </vt:lpstr>
      <vt:lpstr>Mini-Lessons</vt:lpstr>
      <vt:lpstr>Formative Assessments @ different levels</vt:lpstr>
      <vt:lpstr>Comparison of Types of Assessment</vt:lpstr>
      <vt:lpstr>Literacy Centers</vt:lpstr>
      <vt:lpstr>Fluency </vt:lpstr>
      <vt:lpstr>Teaching Fluency</vt:lpstr>
      <vt:lpstr>Fluency Scenario</vt:lpstr>
      <vt:lpstr>Vocabulary</vt:lpstr>
      <vt:lpstr>Vocabulary Deficiencies</vt:lpstr>
      <vt:lpstr>Teaching Vocabulary</vt:lpstr>
      <vt:lpstr>Vocabulary Scenario</vt:lpstr>
      <vt:lpstr>Scenario</vt:lpstr>
      <vt:lpstr>Mini-Lesson Introduction or Literacy Center Assessment</vt:lpstr>
      <vt:lpstr>Exit Card/Assessment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Atlanti Cape Community College</cp:lastModifiedBy>
  <cp:revision>86</cp:revision>
  <dcterms:created xsi:type="dcterms:W3CDTF">2010-01-28T14:10:34Z</dcterms:created>
  <dcterms:modified xsi:type="dcterms:W3CDTF">2010-02-04T21:52:36Z</dcterms:modified>
</cp:coreProperties>
</file>